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5" r:id="rId3"/>
    <p:sldId id="366" r:id="rId4"/>
    <p:sldId id="297" r:id="rId5"/>
    <p:sldId id="401" r:id="rId6"/>
    <p:sldId id="397" r:id="rId7"/>
    <p:sldId id="258" r:id="rId8"/>
    <p:sldId id="420" r:id="rId9"/>
    <p:sldId id="405" r:id="rId10"/>
    <p:sldId id="392" r:id="rId11"/>
    <p:sldId id="316" r:id="rId12"/>
    <p:sldId id="285" r:id="rId13"/>
    <p:sldId id="415" r:id="rId14"/>
    <p:sldId id="416" r:id="rId15"/>
    <p:sldId id="289" r:id="rId16"/>
    <p:sldId id="288" r:id="rId17"/>
    <p:sldId id="463" r:id="rId18"/>
    <p:sldId id="368" r:id="rId19"/>
    <p:sldId id="332" r:id="rId20"/>
    <p:sldId id="419" r:id="rId21"/>
    <p:sldId id="421" r:id="rId22"/>
    <p:sldId id="423" r:id="rId23"/>
    <p:sldId id="422" r:id="rId24"/>
    <p:sldId id="424" r:id="rId25"/>
    <p:sldId id="425" r:id="rId26"/>
    <p:sldId id="441" r:id="rId27"/>
    <p:sldId id="426" r:id="rId28"/>
    <p:sldId id="467" r:id="rId29"/>
    <p:sldId id="427" r:id="rId30"/>
    <p:sldId id="468" r:id="rId31"/>
    <p:sldId id="429" r:id="rId32"/>
    <p:sldId id="333" r:id="rId33"/>
    <p:sldId id="440" r:id="rId34"/>
    <p:sldId id="470" r:id="rId35"/>
    <p:sldId id="367" r:id="rId36"/>
    <p:sldId id="319" r:id="rId37"/>
    <p:sldId id="436" r:id="rId38"/>
    <p:sldId id="284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77110" autoAdjust="0"/>
  </p:normalViewPr>
  <p:slideViewPr>
    <p:cSldViewPr>
      <p:cViewPr varScale="1">
        <p:scale>
          <a:sx n="68" d="100"/>
          <a:sy n="68" d="100"/>
        </p:scale>
        <p:origin x="189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880-8ABD-9F4E3D92C43C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7E-4880-8ABD-9F4E3D92C43C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7E-4880-8ABD-9F4E3D92C43C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97E-4880-8ABD-9F4E3D92C43C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E-4880-8ABD-9F4E3D92C43C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97E-4880-8ABD-9F4E3D92C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5546090143904421E-2"/>
          <c:y val="0.92828083989501331"/>
          <c:w val="0.82890781971219119"/>
          <c:h val="5.722640648179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17/09/2016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17/09/2016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5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04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0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12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</a:t>
            </a:r>
            <a:r>
              <a:rPr lang="en-US" baseline="0" dirty="0"/>
              <a:t> possible 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Number of projects: limitations from a statistical standpoint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Instrumentation (database over internet, home network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Open source project: modus operand may be different from that of academic / corporate contexts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Participants selection: volunteers, may be biased, few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Tasks execution: tasks involving DyeVC performed right after presenting the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421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0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471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068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, com e </a:t>
            </a:r>
            <a:r>
              <a:rPr lang="en-US" dirty="0" err="1"/>
              <a:t>sem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 DyeVC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37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819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Promoted on the eclipse.org homepage, Twitter, Facebook, and Google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 individual responses were received and 876 completed the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Principais CVCS </a:t>
            </a:r>
            <a:r>
              <a:rPr lang="pt-BR" dirty="0" err="1"/>
              <a:t>vs</a:t>
            </a:r>
            <a:r>
              <a:rPr lang="pt-BR" dirty="0"/>
              <a:t> DVCS: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2010: 70% </a:t>
            </a:r>
            <a:r>
              <a:rPr lang="pt-BR" dirty="0" err="1"/>
              <a:t>vs</a:t>
            </a:r>
            <a:r>
              <a:rPr lang="pt-BR" dirty="0"/>
              <a:t> 10%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2011: 60% </a:t>
            </a:r>
            <a:r>
              <a:rPr lang="pt-BR" dirty="0" err="1"/>
              <a:t>vs</a:t>
            </a:r>
            <a:r>
              <a:rPr lang="pt-BR" dirty="0"/>
              <a:t> 18%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2012: 55% </a:t>
            </a:r>
            <a:r>
              <a:rPr lang="pt-BR" dirty="0" err="1"/>
              <a:t>vs</a:t>
            </a:r>
            <a:r>
              <a:rPr lang="pt-BR" dirty="0"/>
              <a:t>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2013: 45% </a:t>
            </a:r>
            <a:r>
              <a:rPr lang="pt-BR" dirty="0" err="1"/>
              <a:t>vs</a:t>
            </a:r>
            <a:r>
              <a:rPr lang="pt-BR" baseline="0"/>
              <a:t> 45%</a:t>
            </a:r>
            <a:endParaRPr lang="pt-BR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2014: 35% </a:t>
            </a:r>
            <a:r>
              <a:rPr lang="pt-BR" baseline="0" dirty="0" err="1"/>
              <a:t>vs</a:t>
            </a:r>
            <a:r>
              <a:rPr lang="pt-BR" baseline="0" dirty="0"/>
              <a:t> 48%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Proliferação</a:t>
            </a:r>
            <a:r>
              <a:rPr lang="en-US" dirty="0"/>
              <a:t> de </a:t>
            </a:r>
            <a:r>
              <a:rPr lang="en-US" dirty="0" err="1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2BA9A60-3E8A-4807-8482-044BFC0D253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748B8F8-5A32-407B-B7B2-D5DBAD4EB5D2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FCC7381B-077C-47C6-AA1C-F6AB8C6DB8C8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CF25A118-6498-41FC-A67A-93243D7DD330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7CCC4134-D540-4CB2-AD53-A5F049DAD94C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221D5D37-6803-476B-A0E7-1F17CE42497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B618431-EAF0-47EA-A52A-9F169A010397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028DB16-1A60-4410-A95D-979CD6E848B2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06002DE-E1C7-49A1-914C-167961869108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E2ED2BF-4D26-41BD-B326-7D7F12D29368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D02832C-6CF9-4771-867F-2EC5DAB6C00A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25C2-573C-464F-BBDC-A45F189BAB8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6D9D-4483-44EF-8710-DB111ECC9815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US" baseline="30000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DyeVC*: Overview</a:t>
            </a:r>
          </a:p>
        </p:txBody>
      </p:sp>
      <p:pic>
        <p:nvPicPr>
          <p:cNvPr id="2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8114" y="4099520"/>
            <a:ext cx="1368150" cy="1368152"/>
          </a:xfrm>
          <a:prstGeom prst="rect">
            <a:avLst/>
          </a:prstGeom>
          <a:noFill/>
        </p:spPr>
      </p:pic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4218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370" y="4088634"/>
            <a:ext cx="1368150" cy="1368152"/>
          </a:xfrm>
          <a:prstGeom prst="rect">
            <a:avLst/>
          </a:prstGeom>
          <a:noFill/>
        </p:spPr>
      </p:pic>
      <p:pic>
        <p:nvPicPr>
          <p:cNvPr id="29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16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0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569" y="4099520"/>
            <a:ext cx="1368150" cy="1368152"/>
          </a:xfrm>
          <a:prstGeom prst="rect">
            <a:avLst/>
          </a:prstGeom>
          <a:noFill/>
        </p:spPr>
      </p:pic>
      <p:pic>
        <p:nvPicPr>
          <p:cNvPr id="31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4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32" name="CaixaDeTexto 31"/>
          <p:cNvSpPr txBox="1"/>
          <p:nvPr/>
        </p:nvSpPr>
        <p:spPr>
          <a:xfrm>
            <a:off x="3683919" y="2227312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Database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994218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8289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6577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cxnSp>
        <p:nvCxnSpPr>
          <p:cNvPr id="36" name="Conector angulado 35"/>
          <p:cNvCxnSpPr>
            <a:stCxn id="26" idx="0"/>
            <a:endCxn id="32" idx="2"/>
          </p:cNvCxnSpPr>
          <p:nvPr/>
        </p:nvCxnSpPr>
        <p:spPr>
          <a:xfrm rot="5400000" flipH="1" flipV="1">
            <a:off x="2877455" y="2431378"/>
            <a:ext cx="1502876" cy="1833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30" idx="0"/>
            <a:endCxn id="32" idx="2"/>
          </p:cNvCxnSpPr>
          <p:nvPr/>
        </p:nvCxnSpPr>
        <p:spPr>
          <a:xfrm rot="16200000" flipV="1">
            <a:off x="4697683" y="2444559"/>
            <a:ext cx="1502876" cy="18070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8" idx="0"/>
            <a:endCxn id="32" idx="2"/>
          </p:cNvCxnSpPr>
          <p:nvPr/>
        </p:nvCxnSpPr>
        <p:spPr>
          <a:xfrm rot="5400000" flipH="1" flipV="1">
            <a:off x="3799526" y="3342563"/>
            <a:ext cx="1491990" cy="1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xograma: Disco magnético 38"/>
          <p:cNvSpPr/>
          <p:nvPr/>
        </p:nvSpPr>
        <p:spPr>
          <a:xfrm>
            <a:off x="4187231" y="1219200"/>
            <a:ext cx="792088" cy="10081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Conector angulado 67"/>
          <p:cNvCxnSpPr>
            <a:stCxn id="39" idx="4"/>
            <a:endCxn id="15" idx="0"/>
          </p:cNvCxnSpPr>
          <p:nvPr/>
        </p:nvCxnSpPr>
        <p:spPr>
          <a:xfrm>
            <a:off x="4979319" y="1723256"/>
            <a:ext cx="3129526" cy="94439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099520"/>
            <a:ext cx="268772" cy="34476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575955"/>
            <a:ext cx="268772" cy="344764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171934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71934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099520"/>
            <a:ext cx="268772" cy="344764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575955"/>
            <a:ext cx="268772" cy="34476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359951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359951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087459"/>
            <a:ext cx="268772" cy="344764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563894"/>
            <a:ext cx="268772" cy="344764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5376940" y="4087459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376940" y="456323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7194445" y="2667654"/>
            <a:ext cx="1828800" cy="2237691"/>
            <a:chOff x="7315200" y="3797865"/>
            <a:chExt cx="1828800" cy="2237691"/>
          </a:xfrm>
        </p:grpSpPr>
        <p:grpSp>
          <p:nvGrpSpPr>
            <p:cNvPr id="12" name="Grupo 11"/>
            <p:cNvGrpSpPr/>
            <p:nvPr/>
          </p:nvGrpSpPr>
          <p:grpSpPr>
            <a:xfrm>
              <a:off x="7394764" y="3832708"/>
              <a:ext cx="1749236" cy="2202848"/>
              <a:chOff x="7394764" y="2689962"/>
              <a:chExt cx="1749236" cy="2202848"/>
            </a:xfrm>
          </p:grpSpPr>
          <p:pic>
            <p:nvPicPr>
              <p:cNvPr id="44" name="Imagem 43" descr="behind_ylw_32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Imagem 44" descr="ahead_ylw_32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Imagem 45" descr="aheadbehind_ylw_32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Imagem 46" descr="check_3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rupo 47"/>
              <p:cNvGrpSpPr/>
              <p:nvPr/>
            </p:nvGrpSpPr>
            <p:grpSpPr>
              <a:xfrm>
                <a:off x="7394764" y="3549548"/>
                <a:ext cx="862392" cy="765862"/>
                <a:chOff x="4128810" y="1568889"/>
                <a:chExt cx="1898658" cy="1686137"/>
              </a:xfrm>
            </p:grpSpPr>
            <p:pic>
              <p:nvPicPr>
                <p:cNvPr id="49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810" y="1706553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9584" y="1568889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8435" y="2585035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Forma livre 51"/>
                <p:cNvSpPr/>
                <p:nvPr/>
              </p:nvSpPr>
              <p:spPr>
                <a:xfrm rot="663632">
                  <a:off x="4737114" y="1771653"/>
                  <a:ext cx="695459" cy="173524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 rot="439062" flipH="1" flipV="1">
                  <a:off x="4741754" y="1965749"/>
                  <a:ext cx="672772" cy="139916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 rot="2759687" flipH="1" flipV="1">
                  <a:off x="4203392" y="2594274"/>
                  <a:ext cx="638559" cy="257448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8193" h="319288">
                      <a:moveTo>
                        <a:pt x="0" y="195481"/>
                      </a:moveTo>
                      <a:cubicBezTo>
                        <a:pt x="123853" y="-54520"/>
                        <a:pt x="213593" y="3333"/>
                        <a:pt x="238167" y="11547"/>
                      </a:cubicBezTo>
                      <a:cubicBezTo>
                        <a:pt x="262741" y="19761"/>
                        <a:pt x="335599" y="146051"/>
                        <a:pt x="428193" y="3192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orma livre 64"/>
                <p:cNvSpPr/>
                <p:nvPr/>
              </p:nvSpPr>
              <p:spPr>
                <a:xfrm rot="8150511">
                  <a:off x="5275315" y="2453941"/>
                  <a:ext cx="692771" cy="365479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  <a:gd name="connsiteX0" fmla="*/ 0 w 416666"/>
                    <a:gd name="connsiteY0" fmla="*/ 234056 h 313015"/>
                    <a:gd name="connsiteX1" fmla="*/ 226640 w 416666"/>
                    <a:gd name="connsiteY1" fmla="*/ 5274 h 313015"/>
                    <a:gd name="connsiteX2" fmla="*/ 416666 w 416666"/>
                    <a:gd name="connsiteY2" fmla="*/ 313015 h 313015"/>
                    <a:gd name="connsiteX0" fmla="*/ 0 w 416666"/>
                    <a:gd name="connsiteY0" fmla="*/ 230565 h 309524"/>
                    <a:gd name="connsiteX1" fmla="*/ 226640 w 416666"/>
                    <a:gd name="connsiteY1" fmla="*/ 1783 h 309524"/>
                    <a:gd name="connsiteX2" fmla="*/ 416666 w 416666"/>
                    <a:gd name="connsiteY2" fmla="*/ 309524 h 309524"/>
                    <a:gd name="connsiteX0" fmla="*/ 0 w 433526"/>
                    <a:gd name="connsiteY0" fmla="*/ 421940 h 421940"/>
                    <a:gd name="connsiteX1" fmla="*/ 226640 w 433526"/>
                    <a:gd name="connsiteY1" fmla="*/ 193158 h 421940"/>
                    <a:gd name="connsiteX2" fmla="*/ 433526 w 433526"/>
                    <a:gd name="connsiteY2" fmla="*/ 60887 h 421940"/>
                    <a:gd name="connsiteX0" fmla="*/ 0 w 433526"/>
                    <a:gd name="connsiteY0" fmla="*/ 423570 h 423570"/>
                    <a:gd name="connsiteX1" fmla="*/ 226640 w 433526"/>
                    <a:gd name="connsiteY1" fmla="*/ 194788 h 423570"/>
                    <a:gd name="connsiteX2" fmla="*/ 433526 w 433526"/>
                    <a:gd name="connsiteY2" fmla="*/ 62517 h 423570"/>
                    <a:gd name="connsiteX0" fmla="*/ 0 w 433526"/>
                    <a:gd name="connsiteY0" fmla="*/ 545555 h 545555"/>
                    <a:gd name="connsiteX1" fmla="*/ 230401 w 433526"/>
                    <a:gd name="connsiteY1" fmla="*/ 25840 h 545555"/>
                    <a:gd name="connsiteX2" fmla="*/ 433526 w 433526"/>
                    <a:gd name="connsiteY2" fmla="*/ 184502 h 545555"/>
                    <a:gd name="connsiteX0" fmla="*/ 0 w 433526"/>
                    <a:gd name="connsiteY0" fmla="*/ 525955 h 525955"/>
                    <a:gd name="connsiteX1" fmla="*/ 247424 w 433526"/>
                    <a:gd name="connsiteY1" fmla="*/ 31515 h 525955"/>
                    <a:gd name="connsiteX2" fmla="*/ 433526 w 433526"/>
                    <a:gd name="connsiteY2" fmla="*/ 164902 h 52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3526" h="525955">
                      <a:moveTo>
                        <a:pt x="0" y="525955"/>
                      </a:moveTo>
                      <a:cubicBezTo>
                        <a:pt x="79313" y="342082"/>
                        <a:pt x="175170" y="91690"/>
                        <a:pt x="247424" y="31515"/>
                      </a:cubicBezTo>
                      <a:cubicBezTo>
                        <a:pt x="319678" y="-28660"/>
                        <a:pt x="359174" y="-12181"/>
                        <a:pt x="433526" y="164902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 rotWithShape="1">
              <a:blip r:embed="rId12"/>
              <a:srcRect l="-1" r="17886" b="-5461"/>
              <a:stretch/>
            </p:blipFill>
            <p:spPr>
              <a:xfrm>
                <a:off x="7394764" y="4430530"/>
                <a:ext cx="1749236" cy="462280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757" y="2689962"/>
                <a:ext cx="1622920" cy="77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tângulo 14"/>
            <p:cNvSpPr/>
            <p:nvPr/>
          </p:nvSpPr>
          <p:spPr>
            <a:xfrm>
              <a:off x="7315200" y="3797865"/>
              <a:ext cx="1828800" cy="223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0" y="6172200"/>
            <a:ext cx="87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DyeVC stands for  </a:t>
            </a:r>
            <a:r>
              <a:rPr lang="en-US" i="1" dirty="0"/>
              <a:t>Dye over Version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Level 1: Notifications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2: Topology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3: Branches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95C-8A39-4E19-A513-EB15575EE3B1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Levels of detail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0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0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3" y="1103549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33BA-F8B9-4F45-9329-DD228C54C5CC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Level 2: Topology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7"/>
            <a:ext cx="990600" cy="475869"/>
          </a:xfrm>
          <a:prstGeom prst="wedgeRectCallout">
            <a:avLst>
              <a:gd name="adj1" fmla="val -92547"/>
              <a:gd name="adj2" fmla="val -16880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6"/>
            <a:ext cx="1905000" cy="475869"/>
          </a:xfrm>
          <a:prstGeom prst="wedgeRectCallout">
            <a:avLst>
              <a:gd name="adj1" fmla="val -92576"/>
              <a:gd name="adj2" fmla="val -4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Central repository</a:t>
            </a:r>
          </a:p>
        </p:txBody>
      </p:sp>
      <p:sp>
        <p:nvSpPr>
          <p:cNvPr id="28" name="Texto explicativo retangular 27"/>
          <p:cNvSpPr/>
          <p:nvPr/>
        </p:nvSpPr>
        <p:spPr>
          <a:xfrm>
            <a:off x="1063455" y="3775213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 repository</a:t>
            </a:r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DCFB-7148-4C5F-B7A8-7A8A441A58D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2: Topology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5334000" y="52348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781800" y="5050169"/>
            <a:ext cx="2410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Push, synchronized</a:t>
            </a:r>
          </a:p>
          <a:p>
            <a:r>
              <a:rPr lang="en-US" dirty="0"/>
              <a:t>Push, non-synchronized</a:t>
            </a:r>
          </a:p>
          <a:p>
            <a:endParaRPr lang="en-US" dirty="0"/>
          </a:p>
          <a:p>
            <a:r>
              <a:rPr lang="en-US" dirty="0"/>
              <a:t>Pull, synchronized</a:t>
            </a:r>
          </a:p>
          <a:p>
            <a:r>
              <a:rPr lang="en-US" dirty="0"/>
              <a:t>Pull, non-synchronized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5334000" y="63778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334000" y="55396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334000" y="60730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378688" y="3386724"/>
            <a:ext cx="1508589" cy="838200"/>
          </a:xfrm>
          <a:prstGeom prst="wedgeRectCallout">
            <a:avLst>
              <a:gd name="adj1" fmla="val -113587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tracked branches</a:t>
            </a:r>
          </a:p>
        </p:txBody>
      </p:sp>
      <p:sp>
        <p:nvSpPr>
          <p:cNvPr id="17" name="Texto explicativo retangular 16"/>
          <p:cNvSpPr/>
          <p:nvPr/>
        </p:nvSpPr>
        <p:spPr>
          <a:xfrm>
            <a:off x="7063515" y="2414538"/>
            <a:ext cx="1707158" cy="783565"/>
          </a:xfrm>
          <a:prstGeom prst="wedgeRectCallout">
            <a:avLst>
              <a:gd name="adj1" fmla="val -134517"/>
              <a:gd name="adj2" fmla="val -700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non-tracked branches</a:t>
            </a:r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2C7B-023A-4039-B0F6-73A17B776FFF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143000" y="1143000"/>
            <a:ext cx="6858000" cy="526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2F10-993D-41B6-BAE2-8984766BCB3B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1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749B5-9DC3-4233-88D6-F72DE89B2159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55119" b="39624"/>
          <a:stretch/>
        </p:blipFill>
        <p:spPr bwMode="auto">
          <a:xfrm>
            <a:off x="381000" y="1228471"/>
            <a:ext cx="8229600" cy="516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12332"/>
      </p:ext>
    </p:extLst>
  </p:cSld>
  <p:clrMapOvr>
    <a:masterClrMapping/>
  </p:clrMapOvr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3F54-E805-42CE-9304-B652782D1E50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Observational study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5B88-B732-4503-A174-13C2938A72BA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Performed evaluations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D6AD-1D2B-4ACA-A479-4C904FE86FA8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Available at GitHub*</a:t>
            </a:r>
          </a:p>
          <a:p>
            <a:r>
              <a:rPr lang="en-US" dirty="0"/>
              <a:t>Repository history reconstructed</a:t>
            </a:r>
          </a:p>
          <a:p>
            <a:r>
              <a:rPr lang="en-US" dirty="0"/>
              <a:t>Began in 2006</a:t>
            </a:r>
          </a:p>
          <a:p>
            <a:r>
              <a:rPr lang="en-US" dirty="0"/>
              <a:t>6,222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4F24-5738-4632-ACC8-31FA1C1BEB3B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1026" name="Picture 2" descr="Resultado de imagem para jqu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430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52400" y="6018944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*github.com/</a:t>
            </a:r>
            <a:r>
              <a:rPr lang="en-US" b="1" dirty="0" err="1"/>
              <a:t>jquery</a:t>
            </a:r>
            <a:r>
              <a:rPr lang="en-US" b="1" dirty="0"/>
              <a:t>/</a:t>
            </a:r>
            <a:r>
              <a:rPr lang="en-US" b="1" dirty="0" err="1"/>
              <a:t>jquery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0C03-3BA5-4220-ACE4-E96F8AA89CB1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A3C6-5047-4A98-9DCE-B788AEEA8C5C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917506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Topology View (L2)</a:t>
            </a:r>
          </a:p>
        </p:txBody>
      </p:sp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B4A8-A7BF-4058-A18E-9E27646C277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6272-2FD6-4ABF-9C2F-CBE25DAFABA4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2324098" y="104758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Branches View (L3)</a:t>
            </a:r>
          </a:p>
        </p:txBody>
      </p:sp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46F9D-0B0E-47A6-818E-BFA17F66EDF3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4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100135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Commits View (L4)</a:t>
            </a:r>
          </a:p>
        </p:txBody>
      </p:sp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To analyze when DyeVC helps on understanding the project history better than existing tools</a:t>
            </a:r>
          </a:p>
          <a:p>
            <a:endParaRPr lang="en-US" dirty="0"/>
          </a:p>
          <a:p>
            <a:r>
              <a:rPr lang="en-US" dirty="0"/>
              <a:t>Participants</a:t>
            </a:r>
          </a:p>
          <a:p>
            <a:pPr lvl="1"/>
            <a:r>
              <a:rPr lang="en-US" dirty="0"/>
              <a:t>Four volunteers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23428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B862-F69F-446C-BF12-DF61DA0D4651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971402" y="1353648"/>
            <a:ext cx="7201191" cy="4778846"/>
            <a:chOff x="971402" y="1285226"/>
            <a:chExt cx="7201191" cy="4778846"/>
          </a:xfrm>
        </p:grpSpPr>
        <p:grpSp>
          <p:nvGrpSpPr>
            <p:cNvPr id="3" name="Agrupar 2"/>
            <p:cNvGrpSpPr/>
            <p:nvPr/>
          </p:nvGrpSpPr>
          <p:grpSpPr>
            <a:xfrm>
              <a:off x="971402" y="2057400"/>
              <a:ext cx="7201191" cy="4006672"/>
              <a:chOff x="780286" y="1147247"/>
              <a:chExt cx="7201191" cy="4006672"/>
            </a:xfrm>
          </p:grpSpPr>
          <p:pic>
            <p:nvPicPr>
              <p:cNvPr id="2052" name="Picture 4" descr="Resultado de imagem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538474"/>
                <a:ext cx="160020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Resultado de imagem para icon system administrat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373" y="3623762"/>
                <a:ext cx="1530157" cy="153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Conector reto 9"/>
              <p:cNvCxnSpPr/>
              <p:nvPr/>
            </p:nvCxnSpPr>
            <p:spPr>
              <a:xfrm>
                <a:off x="780286" y="3288430"/>
                <a:ext cx="22126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2966396" y="1459630"/>
                <a:ext cx="26567" cy="36576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/>
              <p:cNvCxnSpPr/>
              <p:nvPr/>
            </p:nvCxnSpPr>
            <p:spPr>
              <a:xfrm flipH="1">
                <a:off x="5462563" y="1452414"/>
                <a:ext cx="4314" cy="366481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/>
              <p:cNvCxnSpPr/>
              <p:nvPr/>
            </p:nvCxnSpPr>
            <p:spPr>
              <a:xfrm>
                <a:off x="7981477" y="1459630"/>
                <a:ext cx="0" cy="36576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" descr="F:\mybackups\Educacao\Mestrado-UFF\Git\dyevc\DyeVC\src\main\resources\br\uff\ic\dyevc\images\splash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43052" y="2736182"/>
                <a:ext cx="1105924" cy="1097280"/>
              </a:xfrm>
              <a:prstGeom prst="roundRect">
                <a:avLst>
                  <a:gd name="adj" fmla="val 18257"/>
                </a:avLst>
              </a:prstGeom>
              <a:ln>
                <a:noFill/>
              </a:ln>
              <a:effectLst>
                <a:glow rad="127000">
                  <a:schemeClr val="accent1">
                    <a:alpha val="57000"/>
                  </a:schemeClr>
                </a:glow>
                <a:outerShdw blurRad="76200" dir="18900000" sy="23000" kx="-1200000" algn="bl" rotWithShape="0">
                  <a:schemeClr val="accent1">
                    <a:alpha val="20000"/>
                  </a:schemeClr>
                </a:outerShdw>
                <a:reflection blurRad="6350" stA="50000" endA="300" endPos="38500" dist="50800" dir="5400000" sy="-100000" algn="bl" rotWithShape="0"/>
              </a:effectLst>
              <a:scene3d>
                <a:camera prst="perspectiveFront" fov="5100000">
                  <a:rot lat="0" lon="2100000" rev="0"/>
                </a:camera>
                <a:lightRig rig="flood" dir="t">
                  <a:rot lat="0" lon="0" rev="13800000"/>
                </a:lightRig>
              </a:scene3d>
              <a:sp3d extrusionH="107950" prstMaterial="plastic">
                <a:bevelT w="82550" h="63500" prst="divot"/>
                <a:bevelB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pic>
          <p:grpSp>
            <p:nvGrpSpPr>
              <p:cNvPr id="2057" name="Agrupar 2056"/>
              <p:cNvGrpSpPr/>
              <p:nvPr/>
            </p:nvGrpSpPr>
            <p:grpSpPr>
              <a:xfrm>
                <a:off x="3418448" y="2312179"/>
                <a:ext cx="1678533" cy="1960232"/>
                <a:chOff x="3582143" y="2771529"/>
                <a:chExt cx="1678533" cy="1960232"/>
              </a:xfrm>
            </p:grpSpPr>
            <p:pic>
              <p:nvPicPr>
                <p:cNvPr id="26" name="Picture 2" descr="F:\mybackups\Educacao\Mestrado-UFF\Git\dyevc\DyeVC\src\main\resources\br\uff\ic\dyevc\images\splas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7472" y="3224335"/>
                  <a:ext cx="1105924" cy="1097280"/>
                </a:xfrm>
                <a:prstGeom prst="roundRect">
                  <a:avLst>
                    <a:gd name="adj" fmla="val 18257"/>
                  </a:avLst>
                </a:prstGeom>
                <a:gradFill>
                  <a:gsLst>
                    <a:gs pos="0">
                      <a:schemeClr val="tx1"/>
                    </a:gs>
                    <a:gs pos="80000">
                      <a:schemeClr val="dk1">
                        <a:shade val="93000"/>
                        <a:satMod val="130000"/>
                      </a:schemeClr>
                    </a:gs>
                    <a:gs pos="100000">
                      <a:schemeClr val="dk1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>
                  <a:glow rad="127000">
                    <a:schemeClr val="bg1">
                      <a:lumMod val="75000"/>
                      <a:alpha val="57000"/>
                    </a:schemeClr>
                  </a:glow>
                  <a:outerShdw blurRad="76200" dir="18900000" sy="23000" kx="-1200000" algn="bl" rotWithShape="0">
                    <a:schemeClr val="bg1">
                      <a:lumMod val="75000"/>
                      <a:alpha val="20000"/>
                    </a:schemeClr>
                  </a:outerShdw>
                  <a:reflection blurRad="6350" stA="50000" endA="300" endPos="38500" dist="50800" dir="5400000" sy="-100000" algn="bl" rotWithShape="0"/>
                </a:effectLst>
                <a:scene3d>
                  <a:camera prst="perspectiveFront" fov="5100000">
                    <a:rot lat="0" lon="2100000" rev="0"/>
                  </a:camera>
                  <a:lightRig rig="flood" dir="t">
                    <a:rot lat="0" lon="0" rev="13800000"/>
                  </a:lightRig>
                </a:scene3d>
                <a:sp3d extrusionH="107950" prstMaterial="plastic">
                  <a:bevelT w="82550" h="63500" prst="divot"/>
                  <a:bevelB/>
                </a:sp3d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</p:pic>
            <p:cxnSp>
              <p:nvCxnSpPr>
                <p:cNvPr id="21" name="Conector reto 20"/>
                <p:cNvCxnSpPr/>
                <p:nvPr/>
              </p:nvCxnSpPr>
              <p:spPr>
                <a:xfrm>
                  <a:off x="3584276" y="2771529"/>
                  <a:ext cx="1636863" cy="196023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to 29"/>
                <p:cNvCxnSpPr/>
                <p:nvPr/>
              </p:nvCxnSpPr>
              <p:spPr>
                <a:xfrm flipH="1">
                  <a:off x="3582143" y="2771529"/>
                  <a:ext cx="1678533" cy="196023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3" name="CaixaDeTexto 2062"/>
              <p:cNvSpPr txBox="1"/>
              <p:nvPr/>
            </p:nvSpPr>
            <p:spPr>
              <a:xfrm>
                <a:off x="1028084" y="1178264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Scenario 1</a:t>
                </a:r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1042195" y="3312140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Scenario 2</a:t>
                </a:r>
              </a:p>
            </p:txBody>
          </p:sp>
          <p:sp>
            <p:nvSpPr>
              <p:cNvPr id="50" name="CaixaDeTexto 49"/>
              <p:cNvSpPr txBox="1"/>
              <p:nvPr/>
            </p:nvSpPr>
            <p:spPr>
              <a:xfrm>
                <a:off x="3466482" y="1147247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Phase 1</a:t>
                </a:r>
              </a:p>
            </p:txBody>
          </p:sp>
          <p:sp>
            <p:nvSpPr>
              <p:cNvPr id="51" name="CaixaDeTexto 50"/>
              <p:cNvSpPr txBox="1"/>
              <p:nvPr/>
            </p:nvSpPr>
            <p:spPr>
              <a:xfrm>
                <a:off x="5904880" y="1178264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Phase 2</a:t>
                </a:r>
              </a:p>
            </p:txBody>
          </p:sp>
        </p:grpSp>
        <p:pic>
          <p:nvPicPr>
            <p:cNvPr id="1028" name="Picture 4" descr="https://cdn3.iconfinder.com/data/icons/movie-video/512/Icon_35-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00" y="1285226"/>
              <a:ext cx="1084557" cy="108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Posed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5" y="2257171"/>
            <a:ext cx="8940165" cy="2971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52400" y="5486400"/>
            <a:ext cx="807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1.x: </a:t>
            </a:r>
            <a:r>
              <a:rPr lang="en-US" sz="1600" dirty="0"/>
              <a:t>Questions for the Developer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2.x: </a:t>
            </a:r>
            <a:r>
              <a:rPr lang="en-US" sz="1600" dirty="0"/>
              <a:t>Questions for the Repository Administrator Scenario</a:t>
            </a:r>
          </a:p>
        </p:txBody>
      </p:sp>
    </p:spTree>
    <p:extLst>
      <p:ext uri="{BB962C8B-B14F-4D97-AF65-F5344CB8AC3E}">
        <p14:creationId xmlns:p14="http://schemas.microsoft.com/office/powerpoint/2010/main" val="193385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Observations:</a:t>
            </a:r>
          </a:p>
          <a:p>
            <a:pPr lvl="1"/>
            <a:r>
              <a:rPr lang="en-US" b="1" dirty="0"/>
              <a:t>Procedure</a:t>
            </a:r>
            <a:r>
              <a:rPr lang="en-US" dirty="0"/>
              <a:t> used to answer questions in Phase 1</a:t>
            </a:r>
          </a:p>
          <a:p>
            <a:pPr lvl="1"/>
            <a:r>
              <a:rPr lang="en-US" dirty="0"/>
              <a:t>Which questions in Phase 1 </a:t>
            </a:r>
            <a:r>
              <a:rPr lang="en-US" b="1" dirty="0"/>
              <a:t>could not be answered</a:t>
            </a:r>
          </a:p>
          <a:p>
            <a:pPr lvl="1"/>
            <a:r>
              <a:rPr lang="en-US" dirty="0"/>
              <a:t>Which questions </a:t>
            </a:r>
            <a:r>
              <a:rPr lang="en-US" b="1" dirty="0"/>
              <a:t>not answered </a:t>
            </a:r>
            <a:r>
              <a:rPr lang="en-US" dirty="0"/>
              <a:t>in Phase 1 </a:t>
            </a:r>
            <a:r>
              <a:rPr lang="en-US" b="1" dirty="0"/>
              <a:t>were answered </a:t>
            </a:r>
            <a:r>
              <a:rPr lang="en-US" dirty="0"/>
              <a:t>in Phase 2</a:t>
            </a:r>
          </a:p>
          <a:p>
            <a:pPr lvl="1"/>
            <a:r>
              <a:rPr lang="en-US" dirty="0"/>
              <a:t>General</a:t>
            </a:r>
            <a:r>
              <a:rPr lang="en-US" b="1" dirty="0"/>
              <a:t> approach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B0E-6216-4147-8471-8349560DED9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06D3-D06F-4612-B9C2-15904D9C63E7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Centralized x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8273" y="5867400"/>
            <a:ext cx="2528384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Centralized Repository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456886" y="2030272"/>
            <a:ext cx="2519379" cy="3532194"/>
            <a:chOff x="456886" y="2030272"/>
            <a:chExt cx="2519379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235826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235826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Workspace</a:t>
              </a:r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5" y="3089134"/>
              <a:ext cx="617913" cy="1986764"/>
            </a:xfrm>
            <a:prstGeom prst="curvedConnector4">
              <a:avLst>
                <a:gd name="adj1" fmla="val -36995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59299" y="2559703"/>
              <a:ext cx="617913" cy="2029626"/>
            </a:xfrm>
            <a:prstGeom prst="curvedConnector4">
              <a:avLst>
                <a:gd name="adj1" fmla="val -36995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56886" y="3848302"/>
              <a:ext cx="461665" cy="80855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commit</a:t>
              </a:r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43440" y="5867400"/>
            <a:ext cx="2526525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Distributed Repository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49227" y="4062421"/>
              <a:ext cx="1142014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49227" y="5249049"/>
              <a:ext cx="114201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49226" y="4660403"/>
              <a:ext cx="571008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20235" y="4361412"/>
              <a:ext cx="571007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60250"/>
              <a:ext cx="446463" cy="75493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commit</a:t>
              </a:r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72232" y="4274065"/>
              <a:ext cx="446463" cy="1735757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check-out / update</a:t>
              </a: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08039" y="2282501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08039" y="1676400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49226" y="2880483"/>
              <a:ext cx="571565" cy="1480929"/>
            </a:xfrm>
            <a:prstGeom prst="curvedConnector4">
              <a:avLst>
                <a:gd name="adj1" fmla="val -4144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20235" y="2581492"/>
              <a:ext cx="613309" cy="1480929"/>
            </a:xfrm>
            <a:prstGeom prst="curvedConnector4">
              <a:avLst>
                <a:gd name="adj1" fmla="val -3862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72232" y="2353070"/>
              <a:ext cx="446463" cy="106068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clone / pull</a:t>
              </a:r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78031"/>
              <a:ext cx="446463" cy="5125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Comments from participants</a:t>
            </a:r>
          </a:p>
          <a:p>
            <a:pPr lvl="1"/>
            <a:r>
              <a:rPr lang="en-US" dirty="0"/>
              <a:t>“It helps visualizing peers and their relationships”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helps visualizing the status of each clone”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let us view non-tracked branches and commits in all the topology, regardless of clones where they can be found”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65AF-406B-4C7C-8382-A5D8ECDE3A31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91639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Open-source repositories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C8B1-2056-4C22-AA23-8B25A81CB8D2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5" y="2989534"/>
            <a:ext cx="6991498" cy="3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005799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70B8-9A01-406E-AB3A-119DD31256D4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84" y="2062162"/>
            <a:ext cx="6345028" cy="341947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/>
              <a:t>Spearman’s rank correlation coefficient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9E7-1775-489E-A476-1AC28EC4AF4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62400" y="2133600"/>
            <a:ext cx="15240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i="1" dirty="0"/>
              <a:t>Post-hoc</a:t>
            </a:r>
            <a:r>
              <a:rPr lang="en-US" dirty="0"/>
              <a:t> analysis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Multiple possible sequences of events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Number of projects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Open source project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Observational study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Participants selection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Tasks execution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Performance evaluation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Instrumentation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Threats to validity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32557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FFF-B789-438C-85B7-AD65D9623821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  <a:r>
              <a:rPr lang="en-US" dirty="0"/>
              <a:t> and </a:t>
            </a:r>
            <a:r>
              <a:rPr lang="en-US" b="1" dirty="0"/>
              <a:t>topology awareness </a:t>
            </a:r>
            <a:r>
              <a:rPr lang="en-US" dirty="0"/>
              <a:t>in DVCS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dependencies</a:t>
            </a:r>
            <a:r>
              <a:rPr lang="en-US" dirty="0"/>
              <a:t> among clones</a:t>
            </a:r>
          </a:p>
          <a:p>
            <a:endParaRPr lang="en-US" dirty="0"/>
          </a:p>
          <a:p>
            <a:r>
              <a:rPr lang="en-US" b="1" dirty="0"/>
              <a:t>Non obtrusive </a:t>
            </a:r>
            <a:r>
              <a:rPr lang="en-US" dirty="0"/>
              <a:t>information gathering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different 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9FB5-F500-48B6-AB55-A0E92F54AB2F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Major contributions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Automatically grouping commits (level 4 visualization)</a:t>
            </a:r>
          </a:p>
          <a:p>
            <a:r>
              <a:rPr lang="en-US" dirty="0"/>
              <a:t>Optimizations for enhancing scalability</a:t>
            </a:r>
          </a:p>
          <a:p>
            <a:r>
              <a:rPr lang="en-US" dirty="0"/>
              <a:t>Gathering more metadata</a:t>
            </a:r>
          </a:p>
          <a:p>
            <a:pPr lvl="1"/>
            <a:r>
              <a:rPr lang="en-US" dirty="0"/>
              <a:t>Gathering </a:t>
            </a:r>
            <a:r>
              <a:rPr lang="en-US" i="1" dirty="0"/>
              <a:t>diff’s </a:t>
            </a:r>
            <a:r>
              <a:rPr lang="en-US" dirty="0"/>
              <a:t>for conflicts visualization</a:t>
            </a:r>
          </a:p>
          <a:p>
            <a:pPr lvl="1"/>
            <a:r>
              <a:rPr lang="en-US" dirty="0"/>
              <a:t>Data mining from gathered information</a:t>
            </a:r>
          </a:p>
          <a:p>
            <a:pPr lvl="1"/>
            <a:r>
              <a:rPr lang="en-US" dirty="0"/>
              <a:t>Metrics visualization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371B9-CB72-4FD1-A20E-1B52E4670ACA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CD09-B1BF-4A27-A40F-3C41289FB452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Gathered information*</a:t>
            </a:r>
            <a:endParaRPr lang="en-US" baseline="300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7EBF7-077F-4341-B868-39C9BA236057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DVCS usage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Fonte:</a:t>
            </a:r>
            <a:r>
              <a:rPr lang="en-US" sz="1400" dirty="0"/>
              <a:t> Eclipse Foundation. The Open Source Developer Report - 2014 Eclipse Community Survey.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50112"/>
            <a:ext cx="8396771" cy="506200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E6CE-9F01-4109-827C-A1780864F14E}" type="datetime1">
              <a:rPr lang="en-US" noProof="0" smtClean="0"/>
              <a:t>9/17/2016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Topology*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90382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383-64DF-4D3E-ADEB-BC4FB225D7BA}" type="datetime1">
              <a:rPr lang="en-US" noProof="0" smtClean="0"/>
              <a:t>9/17/2016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453720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3CA4-E56A-44BC-A355-DF0B27A30D37}" type="datetime1">
              <a:rPr lang="en-US" noProof="0" smtClean="0"/>
              <a:t>9/17/2016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1016521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114-53E1-4454-8003-E1AE46071ADF}" type="datetime1">
              <a:rPr lang="en-US" noProof="0" smtClean="0"/>
              <a:t>9/17/2016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267270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2923-6697-4441-AF5B-23C361BEF257}" type="datetime1">
              <a:rPr lang="en-US" noProof="0" smtClean="0"/>
              <a:t>9/17/2016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88492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6327-AAE3-41E2-961F-42392CB9F116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143000"/>
            <a:ext cx="8439150" cy="24856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" y="4800600"/>
            <a:ext cx="8520112" cy="1214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314376"/>
      </p:ext>
    </p:extLst>
  </p:cSld>
  <p:clrMapOvr>
    <a:masterClrMapping/>
  </p:clrMapOvr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3B6E-F3D9-4E30-8FD1-3887412DA7E8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7" y="1226932"/>
            <a:ext cx="6520547" cy="10447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7" y="3111425"/>
            <a:ext cx="6520547" cy="2510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972968"/>
      </p:ext>
    </p:extLst>
  </p:cSld>
  <p:clrMapOvr>
    <a:masterClrMapping/>
  </p:clrMapOvr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9A5-1B3A-4F17-9400-FE48B33DEBED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Commits*</a:t>
            </a:r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38200" y="15240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Everyone has it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pushed </a:t>
              </a:r>
              <a:r>
                <a:rPr lang="en-US" dirty="0"/>
                <a:t>to all partners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pulled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non partner has it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Exists in a non-tracked branch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Regular commit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branch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tag</a:t>
              </a: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Where commit exists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Branches and tags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545965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94730"/>
            <a:ext cx="6686550" cy="29813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to complete each Scenario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B2EB-FF6D-463F-8283-924EFDFB7527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400" y="60198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participant could answer questions from Scenario 2 in Phase 1</a:t>
            </a:r>
          </a:p>
        </p:txBody>
      </p:sp>
    </p:spTree>
    <p:extLst>
      <p:ext uri="{BB962C8B-B14F-4D97-AF65-F5344CB8AC3E}">
        <p14:creationId xmlns:p14="http://schemas.microsoft.com/office/powerpoint/2010/main" val="104980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Information gathered from repositories with </a:t>
            </a:r>
            <a:r>
              <a:rPr lang="en-US" b="1" dirty="0"/>
              <a:t>different sizes</a:t>
            </a:r>
          </a:p>
          <a:p>
            <a:pPr lvl="1"/>
            <a:r>
              <a:rPr lang="en-US" dirty="0"/>
              <a:t>RAM usage up to </a:t>
            </a:r>
            <a:r>
              <a:rPr lang="en-US" b="1" dirty="0"/>
              <a:t>1.5 GB</a:t>
            </a:r>
          </a:p>
          <a:p>
            <a:pPr lvl="1"/>
            <a:r>
              <a:rPr lang="en-US" dirty="0"/>
              <a:t>Presentation within reasonable time</a:t>
            </a:r>
          </a:p>
          <a:p>
            <a:pPr lvl="2"/>
            <a:r>
              <a:rPr lang="en-US" dirty="0"/>
              <a:t>Topology in up to 17 seconds</a:t>
            </a:r>
          </a:p>
          <a:p>
            <a:pPr lvl="2"/>
            <a:r>
              <a:rPr lang="en-US" dirty="0"/>
              <a:t>Tracking branches check in few seconds</a:t>
            </a:r>
          </a:p>
          <a:p>
            <a:pPr lvl="2"/>
            <a:r>
              <a:rPr lang="en-US" dirty="0"/>
              <a:t>Commit History limited to approximately 6.5k commits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0808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Software Development</a:t>
            </a:r>
          </a:p>
          <a:p>
            <a:r>
              <a:rPr lang="en-US" dirty="0"/>
              <a:t>Risk factors[</a:t>
            </a:r>
            <a:r>
              <a:rPr lang="en-US" dirty="0" err="1"/>
              <a:t>Battin</a:t>
            </a:r>
            <a:r>
              <a:rPr lang="en-US" dirty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D58-9DE6-4DE3-860F-2EF16C4251EE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Globalization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Limited</a:t>
            </a:r>
            <a:r>
              <a:rPr lang="en-US" dirty="0"/>
              <a:t> scalability</a:t>
            </a:r>
            <a:endParaRPr lang="en-US" b="1" dirty="0"/>
          </a:p>
          <a:p>
            <a:pPr lvl="1"/>
            <a:r>
              <a:rPr lang="en-US" dirty="0"/>
              <a:t>Restrictions in </a:t>
            </a:r>
            <a:r>
              <a:rPr lang="en-US" b="1" dirty="0"/>
              <a:t>level 4 </a:t>
            </a:r>
            <a:r>
              <a:rPr lang="en-US" dirty="0"/>
              <a:t>information (commits)</a:t>
            </a:r>
          </a:p>
          <a:p>
            <a:pPr lvl="1"/>
            <a:endParaRPr lang="en-US" dirty="0"/>
          </a:p>
          <a:p>
            <a:r>
              <a:rPr lang="en-US" dirty="0"/>
              <a:t>Need for a </a:t>
            </a:r>
            <a:r>
              <a:rPr lang="en-US" b="1" dirty="0"/>
              <a:t>central database</a:t>
            </a:r>
          </a:p>
          <a:p>
            <a:pPr lvl="1"/>
            <a:r>
              <a:rPr lang="en-US" dirty="0"/>
              <a:t>Possibility to use a </a:t>
            </a:r>
            <a:r>
              <a:rPr lang="en-US" b="1" dirty="0"/>
              <a:t>different database</a:t>
            </a:r>
          </a:p>
          <a:p>
            <a:pPr lvl="1"/>
            <a:endParaRPr lang="en-US" dirty="0"/>
          </a:p>
          <a:p>
            <a:r>
              <a:rPr lang="en-US" dirty="0"/>
              <a:t>Visualizing clones that are </a:t>
            </a:r>
            <a:r>
              <a:rPr lang="en-US" b="1" dirty="0"/>
              <a:t>not used </a:t>
            </a:r>
            <a:r>
              <a:rPr lang="en-US" dirty="0"/>
              <a:t>anymore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C17F-DD1C-4FF7-BC87-20871FDD5D60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117083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267200" cy="5257800"/>
          </a:xfrm>
        </p:spPr>
        <p:txBody>
          <a:bodyPr>
            <a:normAutofit/>
          </a:bodyPr>
          <a:lstStyle/>
          <a:p>
            <a:r>
              <a:rPr lang="en-US" dirty="0"/>
              <a:t>Clone creation</a:t>
            </a:r>
          </a:p>
          <a:p>
            <a:r>
              <a:rPr lang="en-US" i="1" dirty="0"/>
              <a:t>push </a:t>
            </a:r>
            <a:r>
              <a:rPr lang="en-US" dirty="0"/>
              <a:t>and </a:t>
            </a:r>
            <a:r>
              <a:rPr lang="en-US" i="1" dirty="0"/>
              <a:t>pull</a:t>
            </a:r>
            <a:endParaRPr lang="en-US" dirty="0"/>
          </a:p>
          <a:p>
            <a:r>
              <a:rPr lang="en-US" dirty="0"/>
              <a:t>Tracking</a:t>
            </a:r>
          </a:p>
          <a:p>
            <a:r>
              <a:rPr lang="en-US" dirty="0"/>
              <a:t>Anonymous branches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9D5B-6355-4F93-A297-45149559A6C2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proliferation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8" y="1037160"/>
            <a:ext cx="6324600" cy="54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0.01111 L -0.24167 0.0099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32" y="6476131"/>
            <a:ext cx="2133600" cy="365125"/>
          </a:xfrm>
        </p:spPr>
        <p:txBody>
          <a:bodyPr/>
          <a:lstStyle/>
          <a:p>
            <a:fld id="{9F7EB291-381A-42FB-BB92-86A4E3046957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Xavier Institute</a:t>
            </a:r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Wolverine</a:t>
            </a:r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Beast</a:t>
            </a:r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Cyclops</a:t>
            </a:r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Professor Xavier</a:t>
            </a:r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Nightcrawler</a:t>
            </a:r>
            <a:endParaRPr lang="en-US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Gambit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Rogue</a:t>
            </a:r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Jean Gray</a:t>
            </a:r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Mystique</a:t>
            </a:r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endParaRPr lang="en-US" dirty="0"/>
          </a:p>
          <a:p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D497-58D9-43BE-9B56-8641CC8401B6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Awareness in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</a:t>
            </a:r>
            <a:r>
              <a:rPr lang="en-US" b="1" dirty="0"/>
              <a:t>topology awareness </a:t>
            </a:r>
            <a:r>
              <a:rPr lang="en-US" dirty="0"/>
              <a:t>among </a:t>
            </a:r>
            <a:r>
              <a:rPr lang="en-US" b="1" dirty="0"/>
              <a:t>related repositories</a:t>
            </a:r>
            <a:r>
              <a:rPr lang="en-US" dirty="0"/>
              <a:t> in a </a:t>
            </a:r>
            <a:r>
              <a:rPr lang="en-US" b="1" dirty="0"/>
              <a:t>unobtrusive</a:t>
            </a:r>
            <a:r>
              <a:rPr lang="en-US" dirty="0"/>
              <a:t> way</a:t>
            </a:r>
            <a:endParaRPr lang="en-US" b="1" dirty="0"/>
          </a:p>
          <a:p>
            <a:pPr lvl="1"/>
            <a:r>
              <a:rPr lang="en-US" dirty="0"/>
              <a:t>Via </a:t>
            </a:r>
            <a:r>
              <a:rPr lang="en-US" b="1" dirty="0"/>
              <a:t>notifications</a:t>
            </a:r>
          </a:p>
          <a:p>
            <a:endParaRPr lang="en-US" dirty="0"/>
          </a:p>
          <a:p>
            <a:r>
              <a:rPr lang="en-US" dirty="0"/>
              <a:t>Visualize </a:t>
            </a:r>
            <a:r>
              <a:rPr lang="en-US" b="1" dirty="0"/>
              <a:t>dependencies</a:t>
            </a:r>
            <a:r>
              <a:rPr lang="en-US" dirty="0"/>
              <a:t> among repositories of a given project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Different </a:t>
            </a:r>
            <a:r>
              <a:rPr lang="en-US" b="1" dirty="0"/>
              <a:t>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E560-EEBD-4471-B54E-15A4B193C89C}" type="datetime1">
              <a:rPr lang="en-US" smtClean="0"/>
              <a:t>9/17/2016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1738</Words>
  <Application>Microsoft Office PowerPoint</Application>
  <PresentationFormat>Apresentação na tela (4:3)</PresentationFormat>
  <Paragraphs>551</Paragraphs>
  <Slides>50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uff</vt:lpstr>
      <vt:lpstr>Topology Awareness for  Distributed Version Control Systems</vt:lpstr>
      <vt:lpstr>Summary</vt:lpstr>
      <vt:lpstr>Centralized x Distributed repositories</vt:lpstr>
      <vt:lpstr>Increasing DVCS usage</vt:lpstr>
      <vt:lpstr>Globalization</vt:lpstr>
      <vt:lpstr>Branches proliferation</vt:lpstr>
      <vt:lpstr>Example</vt:lpstr>
      <vt:lpstr>Awareness in distributed repositories</vt:lpstr>
      <vt:lpstr>Goals</vt:lpstr>
      <vt:lpstr>Summary</vt:lpstr>
      <vt:lpstr>Architecture</vt:lpstr>
      <vt:lpstr>Levels of detail</vt:lpstr>
      <vt:lpstr>Level 2: Topology</vt:lpstr>
      <vt:lpstr>Level 2: Topology</vt:lpstr>
      <vt:lpstr>Level 3: Branches</vt:lpstr>
      <vt:lpstr>Level 4: Commits</vt:lpstr>
      <vt:lpstr>Level 4: Commits</vt:lpstr>
      <vt:lpstr>Summary</vt:lpstr>
      <vt:lpstr>Performed evaluations</vt:lpstr>
      <vt:lpstr>Post-hoc analysis</vt:lpstr>
      <vt:lpstr>Post-hoc analysis</vt:lpstr>
      <vt:lpstr>Post-hoc analysis</vt:lpstr>
      <vt:lpstr>Post-hoc analysis</vt:lpstr>
      <vt:lpstr>Post-hoc analysis</vt:lpstr>
      <vt:lpstr>Post-hoc analysis</vt:lpstr>
      <vt:lpstr>Observational study</vt:lpstr>
      <vt:lpstr>Observational study</vt:lpstr>
      <vt:lpstr>Observational study</vt:lpstr>
      <vt:lpstr>Observational study</vt:lpstr>
      <vt:lpstr>Observational study</vt:lpstr>
      <vt:lpstr>Performance evaluation</vt:lpstr>
      <vt:lpstr>Performance evaluation</vt:lpstr>
      <vt:lpstr>Performance evaluation</vt:lpstr>
      <vt:lpstr>Threats to validity</vt:lpstr>
      <vt:lpstr>Summary</vt:lpstr>
      <vt:lpstr>Major contributions</vt:lpstr>
      <vt:lpstr>Future work</vt:lpstr>
      <vt:lpstr>Topology Awareness for  Distributed Version Control Systems</vt:lpstr>
      <vt:lpstr>Gathered information*</vt:lpstr>
      <vt:lpstr>Level 2: Topology*</vt:lpstr>
      <vt:lpstr>Level 2: Topology</vt:lpstr>
      <vt:lpstr>Level 2: Topology</vt:lpstr>
      <vt:lpstr>Level 2: Topology</vt:lpstr>
      <vt:lpstr>Level 2: Topology</vt:lpstr>
      <vt:lpstr>Level 3: Branches*</vt:lpstr>
      <vt:lpstr>Level 3: Branches*</vt:lpstr>
      <vt:lpstr>Level 4: Commits*</vt:lpstr>
      <vt:lpstr>Observational study*</vt:lpstr>
      <vt:lpstr>Performance evaluation*</vt:lpstr>
      <vt:lpstr>Limitations*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2016-09-17T21:11:30Z</dcterms:modified>
</cp:coreProperties>
</file>